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7" r:id="rId2"/>
    <p:sldId id="278" r:id="rId3"/>
    <p:sldId id="285" r:id="rId4"/>
    <p:sldId id="279" r:id="rId5"/>
    <p:sldId id="280" r:id="rId6"/>
    <p:sldId id="281" r:id="rId7"/>
    <p:sldId id="282" r:id="rId8"/>
    <p:sldId id="283" r:id="rId9"/>
    <p:sldId id="284" r:id="rId10"/>
    <p:sldId id="300" r:id="rId11"/>
    <p:sldId id="299" r:id="rId12"/>
    <p:sldId id="298" r:id="rId13"/>
    <p:sldId id="311" r:id="rId14"/>
    <p:sldId id="310" r:id="rId15"/>
    <p:sldId id="313" r:id="rId16"/>
    <p:sldId id="319" r:id="rId17"/>
    <p:sldId id="296" r:id="rId18"/>
    <p:sldId id="317" r:id="rId19"/>
    <p:sldId id="316" r:id="rId20"/>
    <p:sldId id="315" r:id="rId21"/>
    <p:sldId id="295" r:id="rId22"/>
    <p:sldId id="290" r:id="rId23"/>
    <p:sldId id="265" r:id="rId24"/>
    <p:sldId id="266" r:id="rId25"/>
    <p:sldId id="271" r:id="rId26"/>
    <p:sldId id="269" r:id="rId27"/>
    <p:sldId id="272" r:id="rId28"/>
    <p:sldId id="268" r:id="rId29"/>
    <p:sldId id="273" r:id="rId30"/>
    <p:sldId id="304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13B7B-776A-4147-8711-B58CFAFF1BBE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82AF5-E2CD-47D7-8940-1E02A4425A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0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82AF5-E2CD-47D7-8940-1E02A4425A0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748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82AF5-E2CD-47D7-8940-1E02A4425A0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593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82AF5-E2CD-47D7-8940-1E02A4425A0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82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82AF5-E2CD-47D7-8940-1E02A4425A0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122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82AF5-E2CD-47D7-8940-1E02A4425A0F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187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82AF5-E2CD-47D7-8940-1E02A4425A0F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10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82AF5-E2CD-47D7-8940-1E02A4425A0F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38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82AF5-E2CD-47D7-8940-1E02A4425A0F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04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79BA-1141-4A16-AE21-FD934BAB742E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735A-B53E-4E9F-B957-99B22D179B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65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79BA-1141-4A16-AE21-FD934BAB742E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735A-B53E-4E9F-B957-99B22D179B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3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79BA-1141-4A16-AE21-FD934BAB742E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735A-B53E-4E9F-B957-99B22D179B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77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79BA-1141-4A16-AE21-FD934BAB742E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735A-B53E-4E9F-B957-99B22D179B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9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79BA-1141-4A16-AE21-FD934BAB742E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735A-B53E-4E9F-B957-99B22D179B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69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79BA-1141-4A16-AE21-FD934BAB742E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735A-B53E-4E9F-B957-99B22D179B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355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79BA-1141-4A16-AE21-FD934BAB742E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735A-B53E-4E9F-B957-99B22D179B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97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79BA-1141-4A16-AE21-FD934BAB742E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735A-B53E-4E9F-B957-99B22D179B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79BA-1141-4A16-AE21-FD934BAB742E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735A-B53E-4E9F-B957-99B22D179B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56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79BA-1141-4A16-AE21-FD934BAB742E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735A-B53E-4E9F-B957-99B22D179B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99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79BA-1141-4A16-AE21-FD934BAB742E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735A-B53E-4E9F-B957-99B22D179B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41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79BA-1141-4A16-AE21-FD934BAB742E}" type="datetimeFigureOut">
              <a:rPr lang="cs-CZ" smtClean="0"/>
              <a:t>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735A-B53E-4E9F-B957-99B22D179B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39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1.ppt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1115616" y="751344"/>
            <a:ext cx="45365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 </a:t>
            </a:r>
            <a:endParaRPr lang="cs-CZ" dirty="0"/>
          </a:p>
          <a:p>
            <a:r>
              <a:rPr lang="cs-CZ" b="1" u="sng" dirty="0"/>
              <a:t>Stručný popis technologie a provozních souborů</a:t>
            </a:r>
            <a:endParaRPr lang="cs-CZ" dirty="0"/>
          </a:p>
          <a:p>
            <a:r>
              <a:rPr lang="cs-CZ" dirty="0"/>
              <a:t>Minipivovary jsou určeny pro výrobu piva plzeňského typu. Jejich celkové provedení odpovídá tomuto záměru. Veškeré zařízení pivovaru, které přichází do styku s produktem je vyrobeno z nerezové oceli. 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Členění na provozní soubory</a:t>
            </a:r>
            <a:r>
              <a:rPr lang="cs-CZ" dirty="0"/>
              <a:t> - základní zařízení minipivovaru:</a:t>
            </a:r>
          </a:p>
          <a:p>
            <a:r>
              <a:rPr lang="cs-CZ" dirty="0"/>
              <a:t>      1. sklad sladu se šrotovníkem</a:t>
            </a:r>
          </a:p>
          <a:p>
            <a:r>
              <a:rPr lang="cs-CZ" dirty="0"/>
              <a:t>2. Dvou-nádobová varna ,vířivá káď</a:t>
            </a:r>
          </a:p>
          <a:p>
            <a:r>
              <a:rPr lang="cs-CZ" dirty="0"/>
              <a:t>3. Chlazení mladiny</a:t>
            </a:r>
          </a:p>
          <a:p>
            <a:r>
              <a:rPr lang="cs-CZ" dirty="0"/>
              <a:t>4. Spilka – hlavní kvašení, ležácký sklep </a:t>
            </a:r>
          </a:p>
          <a:p>
            <a:r>
              <a:rPr lang="cs-CZ" dirty="0"/>
              <a:t>5. Teplovodní hospodářství a sanitace</a:t>
            </a:r>
          </a:p>
          <a:p>
            <a:r>
              <a:rPr lang="cs-CZ" dirty="0"/>
              <a:t>6.  chlazení, příprava ledové vody</a:t>
            </a:r>
          </a:p>
          <a:p>
            <a:r>
              <a:rPr lang="cs-CZ" dirty="0"/>
              <a:t>7.myčka a plnička sudů</a:t>
            </a:r>
          </a:p>
        </p:txBody>
      </p:sp>
    </p:spTree>
    <p:extLst>
      <p:ext uri="{BB962C8B-B14F-4D97-AF65-F5344CB8AC3E}">
        <p14:creationId xmlns:p14="http://schemas.microsoft.com/office/powerpoint/2010/main" val="357343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390999"/>
              </p:ext>
            </p:extLst>
          </p:nvPr>
        </p:nvGraphicFramePr>
        <p:xfrm>
          <a:off x="2286000" y="171450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rezentace" r:id="rId4" imgW="4570489" imgH="3427599" progId="PowerPoint.Show.12">
                  <p:embed/>
                </p:oleObj>
              </mc:Choice>
              <mc:Fallback>
                <p:oleObj name="Prezentace" r:id="rId4" imgW="4570489" imgH="342759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1714500"/>
                        <a:ext cx="4570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01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8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718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1196752"/>
          </a:xfrm>
        </p:spPr>
        <p:txBody>
          <a:bodyPr/>
          <a:lstStyle/>
          <a:p>
            <a:r>
              <a:rPr lang="cs-CZ" dirty="0" smtClean="0"/>
              <a:t>Varna otop elektrika</a:t>
            </a:r>
            <a:endParaRPr lang="cs-CZ" dirty="0"/>
          </a:p>
        </p:txBody>
      </p:sp>
      <p:pic>
        <p:nvPicPr>
          <p:cNvPr id="6146" name="Picture 2" descr="C:\Users\merlin\Desktop\web.str\Nová složka (4)\minipivovar\P61701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839" y="1285601"/>
            <a:ext cx="5108171" cy="45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2925961" cy="471338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Varna otop elektrika </a:t>
            </a:r>
          </a:p>
          <a:p>
            <a:r>
              <a:rPr lang="cs-CZ" dirty="0"/>
              <a:t>500l š1200xd3000xv2500  příkon 30kW</a:t>
            </a:r>
          </a:p>
          <a:p>
            <a:r>
              <a:rPr lang="cs-CZ" dirty="0"/>
              <a:t>1000l š1400xd3400xv2500  příkon 60kW</a:t>
            </a:r>
          </a:p>
          <a:p>
            <a:r>
              <a:rPr lang="cs-CZ" dirty="0"/>
              <a:t>Nádoby usazeny na společném rámu ,z pohledové strany zakrytováno ,</a:t>
            </a:r>
          </a:p>
          <a:p>
            <a:r>
              <a:rPr lang="cs-CZ" dirty="0"/>
              <a:t>Osazena 2čerpadla EBARA, 2 míchadla NORD , boční dvířka pro výhoz mláta , </a:t>
            </a:r>
            <a:r>
              <a:rPr lang="cs-CZ" dirty="0" err="1"/>
              <a:t>scezvací</a:t>
            </a:r>
            <a:r>
              <a:rPr lang="cs-CZ" dirty="0"/>
              <a:t> síto, teplotní čidla automatická , osvětlení s průhledítkem, mycí hlavy pod sítem a ve víku, průlezy ve víku, kompletně osazeno potřebným potrubím s ovládacími klapkami a kulovými ventily s ručním ovládáním, při montáži se napojí vstup a výstup sanitace , přívod studené a teplé vody a odvod mladiny . Otop varny pomocí topných plotýnek , obě nádoby zaizolovány . Varna má samostatný rozvaděč s potřebnými ovládacími prvky s digitálními </a:t>
            </a:r>
            <a:r>
              <a:rPr lang="cs-CZ" dirty="0" err="1"/>
              <a:t>displeii</a:t>
            </a:r>
            <a:r>
              <a:rPr lang="cs-CZ" dirty="0"/>
              <a:t> pro teplotu . Každý motor má svůj frekvenční měnič .Vytápění varny je rozděleno na tři topné sekce s automatickým ovládáním.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160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Varna otop plyn</a:t>
            </a:r>
            <a:endParaRPr lang="cs-CZ" dirty="0"/>
          </a:p>
        </p:txBody>
      </p:sp>
      <p:pic>
        <p:nvPicPr>
          <p:cNvPr id="7170" name="Picture 2" descr="C:\Users\merlin\Desktop\web.str\kyšice foto\varn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839" y="1285601"/>
            <a:ext cx="5108171" cy="38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Varna otop plyn</a:t>
            </a:r>
          </a:p>
          <a:p>
            <a:r>
              <a:rPr lang="cs-CZ" dirty="0"/>
              <a:t>500l š1200xd3000xv2500 příkon přípojka plynu DN25  -2kPa max. 15m3 za hod </a:t>
            </a:r>
          </a:p>
          <a:p>
            <a:r>
              <a:rPr lang="cs-CZ" dirty="0"/>
              <a:t>1000l š1400xd3400xv2500  příkon přípojka plynu DN32 -2kPa max.30m3 za hod</a:t>
            </a:r>
          </a:p>
          <a:p>
            <a:r>
              <a:rPr lang="cs-CZ" dirty="0"/>
              <a:t>Nádoby usazeny na společném rámu ,z pohledové strany zakrytováno ,</a:t>
            </a:r>
          </a:p>
          <a:p>
            <a:r>
              <a:rPr lang="cs-CZ" dirty="0"/>
              <a:t>Osazena 2čerpadla EBARA, 2 míchadla NORD , boční dvířka pro výhoz mláta , scezovací síto, teplotní čidla automatická , osvětlení s průhledítkem, mycí hlavy pod sítem a ve víku, průlezy ve víku, kompletně osazeno potřebným potrubím s ovládacími klapkami a kulovými ventily s ručním ovládáním, při montáži se napojí vstup a výstup sanitace , přívod studené a teplé vody a odvod mladiny .Otop varny zemním plynem pomocí hořáku , samostatný ovládací rozvaděče pro topný systém a řídící automatickou jednotkou. . Varna má samostatný elektrický  rozvaděč s potřebnými ovládacími prvky s digitálními displeji pro teplotu . Každý motor má svůj frekvenční měnič .</a:t>
            </a:r>
          </a:p>
          <a:p>
            <a:r>
              <a:rPr lang="cs-CZ" dirty="0"/>
              <a:t>V plášti </a:t>
            </a:r>
            <a:r>
              <a:rPr lang="cs-CZ" dirty="0" err="1"/>
              <a:t>rmuto</a:t>
            </a:r>
            <a:r>
              <a:rPr lang="cs-CZ" dirty="0"/>
              <a:t> mladinového kotle je příprava pro napojení komína pro odtah spalin (komín není součástí dodávky)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69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/>
          <a:lstStyle/>
          <a:p>
            <a:r>
              <a:rPr lang="cs-CZ" dirty="0" smtClean="0"/>
              <a:t>Varna elektrická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610744" cy="396044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2" name="Picture 4" descr="C:\Users\merlin\Desktop\Bezděkov\P81409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82700"/>
            <a:ext cx="4319011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erlin\Desktop\Bezděkov\P8140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268760"/>
            <a:ext cx="3708000" cy="39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29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Scezovací síto</a:t>
            </a:r>
            <a:endParaRPr lang="cs-CZ" dirty="0"/>
          </a:p>
        </p:txBody>
      </p:sp>
      <p:pic>
        <p:nvPicPr>
          <p:cNvPr id="8194" name="Picture 2" descr="C:\Users\merlin\Desktop\Fotky\minipivovary foto\foto auto\PA2601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839" y="1285601"/>
            <a:ext cx="5108171" cy="38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Scezovací síto</a:t>
            </a:r>
          </a:p>
          <a:p>
            <a:r>
              <a:rPr lang="cs-CZ" dirty="0"/>
              <a:t>Rozděleno na čtyři díly , frézováno do V horní díra 0,6mm spodní 3mm,celková výška síta 10mm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0746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Vířivá káď</a:t>
            </a:r>
            <a:endParaRPr lang="cs-CZ" dirty="0"/>
          </a:p>
        </p:txBody>
      </p:sp>
      <p:pic>
        <p:nvPicPr>
          <p:cNvPr id="1026" name="Picture 2" descr="C:\Users\merlin\Desktop\Bezděkov\P814094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6365" y="273526"/>
            <a:ext cx="438912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Pro varnu 500l  pr.1000 ,celková výška  1600</a:t>
            </a:r>
          </a:p>
          <a:p>
            <a:r>
              <a:rPr lang="cs-CZ" dirty="0"/>
              <a:t>Pro varnu 1000L  pr.1200,celková výška 1600</a:t>
            </a:r>
          </a:p>
          <a:p>
            <a:r>
              <a:rPr lang="cs-CZ" dirty="0"/>
              <a:t>Na třech stavitelných nohách , osazena čerpadlem EBARA, průlezem ve víku , mycí hlava, ovládací klapky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27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Deskový chladič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Deskový chladič nerezový osazen potřebnými ovládacími ventily a klapkami , sanitačními hrdly ,filtrem mladiny, provzdušňovací svíčkou  ,dodavatel chladiče </a:t>
            </a:r>
            <a:r>
              <a:rPr lang="cs-CZ" dirty="0" err="1"/>
              <a:t>Thermotip</a:t>
            </a:r>
            <a:r>
              <a:rPr lang="cs-CZ" dirty="0"/>
              <a:t> </a:t>
            </a:r>
          </a:p>
          <a:p>
            <a:r>
              <a:rPr lang="cs-CZ" dirty="0"/>
              <a:t>š500xd1000xv1000</a:t>
            </a:r>
          </a:p>
          <a:p>
            <a:endParaRPr lang="cs-CZ" dirty="0"/>
          </a:p>
        </p:txBody>
      </p:sp>
      <p:pic>
        <p:nvPicPr>
          <p:cNvPr id="1026" name="Picture 2" descr="C:\Users\merlin\Desktop\Fotky\foto technologie minipivovaru\P5150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0844"/>
            <a:ext cx="4680520" cy="566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24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spilka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1008112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Spilka s duplikátním chlazením a izolačním pláštěm</a:t>
            </a:r>
          </a:p>
          <a:p>
            <a:r>
              <a:rPr lang="cs-CZ" dirty="0" smtClean="0"/>
              <a:t>Pracovní objem 1000l ,skutečný 1200l</a:t>
            </a:r>
          </a:p>
          <a:p>
            <a:r>
              <a:rPr lang="cs-CZ" dirty="0" smtClean="0"/>
              <a:t>Pr.1200,celková výška 2000</a:t>
            </a:r>
          </a:p>
          <a:p>
            <a:r>
              <a:rPr lang="cs-CZ" dirty="0" smtClean="0"/>
              <a:t>Napouštěcí vypouštěcí armatura , teplotní čidlo ,universální sanitační víko pro všechny spilky s mycí hlavou ,nákovky pro připojení </a:t>
            </a:r>
            <a:r>
              <a:rPr lang="cs-CZ" dirty="0" err="1" smtClean="0"/>
              <a:t>chlazení,nádoba</a:t>
            </a:r>
            <a:r>
              <a:rPr lang="cs-CZ" dirty="0" smtClean="0"/>
              <a:t> na třech stavitelných nohách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 flipH="1">
            <a:off x="11772800" y="1484784"/>
            <a:ext cx="1861864" cy="63976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" name="Picture 2" descr="C:\Users\merlin\Desktop\Bezděkov\P81409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erlin\Desktop\Fotky\P515024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2963466" cy="44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6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1052736"/>
            <a:ext cx="698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Varna piva</a:t>
            </a:r>
            <a:endParaRPr lang="cs-CZ" dirty="0"/>
          </a:p>
          <a:p>
            <a:r>
              <a:rPr lang="cs-CZ" dirty="0"/>
              <a:t>Vlastní varna sestává z kompaktního </a:t>
            </a:r>
            <a:r>
              <a:rPr lang="cs-CZ" dirty="0" err="1"/>
              <a:t>várenského</a:t>
            </a:r>
            <a:r>
              <a:rPr lang="cs-CZ" dirty="0"/>
              <a:t> bloku. Je provedena jako jednoduchá dvou-nádobová varna v nerezovém provedení pro var  s parníkem. Otop </a:t>
            </a:r>
            <a:r>
              <a:rPr lang="cs-CZ" dirty="0" err="1"/>
              <a:t>rmuto</a:t>
            </a:r>
            <a:r>
              <a:rPr lang="cs-CZ" dirty="0"/>
              <a:t>-mladinové pánve je zajišťován plynem. </a:t>
            </a:r>
          </a:p>
          <a:p>
            <a:r>
              <a:rPr lang="cs-CZ" dirty="0"/>
              <a:t>Vlastní provedení </a:t>
            </a:r>
            <a:r>
              <a:rPr lang="cs-CZ" dirty="0" err="1"/>
              <a:t>várenských</a:t>
            </a:r>
            <a:r>
              <a:rPr lang="cs-CZ" dirty="0"/>
              <a:t> nádob je celo-nerezové, Zařízení je beztlaké Účelem varního procesu je rozštěpit nezkvasitelné cukry ze sladu na cukry zkvasitelné a převést do vodného roztoku. Poté se svaří s chmelem. Jak štěpení cukrů  tak svařování s chmelem probíhá ve </a:t>
            </a:r>
            <a:r>
              <a:rPr lang="cs-CZ" dirty="0" err="1"/>
              <a:t>rmuto</a:t>
            </a:r>
            <a:r>
              <a:rPr lang="cs-CZ" dirty="0"/>
              <a:t>-mladinové pánvi-první nádoba. Zde  také dochází k procesu vystírání- oddělení pevného podílu ze sladu –mláta od  roztoku do kterého jsou rozpuštěny zkvasitelné cukry.</a:t>
            </a:r>
          </a:p>
          <a:p>
            <a:r>
              <a:rPr lang="cs-CZ" dirty="0"/>
              <a:t>Poté se obsah přepustí do vířivé kádě, kde se odstraní varem vysrážené bílkoviny  . Děje se tak pomocí dostředivé síly vzniklé tangenciálním přívodem roztočené mladiny čerpané ze </a:t>
            </a:r>
            <a:r>
              <a:rPr lang="cs-CZ" dirty="0" err="1"/>
              <a:t>rmuto</a:t>
            </a:r>
            <a:r>
              <a:rPr lang="cs-CZ" dirty="0"/>
              <a:t>-mladinové pánve. </a:t>
            </a:r>
          </a:p>
          <a:p>
            <a:r>
              <a:rPr lang="cs-CZ" dirty="0"/>
              <a:t>Celková doba varného procesu 8hod.</a:t>
            </a:r>
          </a:p>
        </p:txBody>
      </p:sp>
    </p:spTree>
    <p:extLst>
      <p:ext uri="{BB962C8B-B14F-4D97-AF65-F5344CB8AC3E}">
        <p14:creationId xmlns:p14="http://schemas.microsoft.com/office/powerpoint/2010/main" val="3957227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Zrací tank</a:t>
            </a:r>
            <a:endParaRPr lang="cs-CZ" dirty="0"/>
          </a:p>
        </p:txBody>
      </p:sp>
      <p:pic>
        <p:nvPicPr>
          <p:cNvPr id="2051" name="Picture 3" descr="C:\Users\merlin\Desktop\Fotky\minipivovary foto\foto auto\zrací tanky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839" y="1285601"/>
            <a:ext cx="5108171" cy="38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Zrací tanky s duplikátním chlazením a izolačním pláštěm s pasportem o tlakové nádobě</a:t>
            </a:r>
            <a:br>
              <a:rPr lang="cs-CZ" dirty="0"/>
            </a:br>
            <a:r>
              <a:rPr lang="cs-CZ" dirty="0"/>
              <a:t>1000l  pracovní objem , skutečný 1200l     pr.1200,celková výška 2,2m</a:t>
            </a:r>
            <a:br>
              <a:rPr lang="cs-CZ" dirty="0"/>
            </a:br>
            <a:r>
              <a:rPr lang="cs-CZ" dirty="0"/>
              <a:t>Nádoba na třech stavitelných nohách ,s bočním kontrolním průlezem, napouštěcí vypouštěcí armaturou, vzorkovacím kohoutem, teplotní jímkou ,mycí hlavou ,pojišťovacím ventilem ,hradícím přístrojem, manometrem, kulovým  ventilem, nákovky pro připojení chlazení</a:t>
            </a:r>
          </a:p>
        </p:txBody>
      </p:sp>
    </p:spTree>
    <p:extLst>
      <p:ext uri="{BB962C8B-B14F-4D97-AF65-F5344CB8AC3E}">
        <p14:creationId xmlns:p14="http://schemas.microsoft.com/office/powerpoint/2010/main" val="317006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CIP stanice</a:t>
            </a:r>
            <a:endParaRPr lang="cs-CZ" dirty="0"/>
          </a:p>
        </p:txBody>
      </p:sp>
      <p:pic>
        <p:nvPicPr>
          <p:cNvPr id="2050" name="Picture 2" descr="C:\Users\merlin\Desktop\Bezděkov\P81409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5050" y="1283739"/>
            <a:ext cx="5111750" cy="383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Š800xd2000xv1800 příkon 6kW</a:t>
            </a:r>
          </a:p>
          <a:p>
            <a:r>
              <a:rPr lang="cs-CZ" dirty="0"/>
              <a:t>Dvě nádoby na společném rámu ,s ovládacím s elektrickým rozvaděčem , každá nádoba samostatně ohřívaná pomocí topného tělesa ovládaného teplotním čidlem, izolovaná , společné čerpadlo EBARA 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8726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šrotovník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Šrotovník :výrobce  Vladimír Štos Číčenice 66</a:t>
            </a:r>
          </a:p>
          <a:p>
            <a:r>
              <a:rPr lang="cs-CZ" dirty="0"/>
              <a:t>Mačkač zrní super 1000  </a:t>
            </a:r>
          </a:p>
          <a:p>
            <a:r>
              <a:rPr lang="cs-CZ" dirty="0"/>
              <a:t>Příkon 2,2kW</a:t>
            </a:r>
          </a:p>
          <a:p>
            <a:endParaRPr lang="cs-CZ" dirty="0"/>
          </a:p>
        </p:txBody>
      </p:sp>
      <p:pic>
        <p:nvPicPr>
          <p:cNvPr id="3093" name="Picture 21" descr="C:\Users\merlin\Desktop\Bezděkov\P81409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4704"/>
            <a:ext cx="4248472" cy="54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85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08313" cy="1162050"/>
          </a:xfrm>
        </p:spPr>
        <p:txBody>
          <a:bodyPr/>
          <a:lstStyle/>
          <a:p>
            <a:r>
              <a:rPr lang="cs-CZ" dirty="0" smtClean="0"/>
              <a:t>Nádoba na teplo vodu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cs-CZ" dirty="0"/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Nerezová nádoba otevřená s tepelnou izolací</a:t>
            </a:r>
          </a:p>
          <a:p>
            <a:r>
              <a:rPr lang="cs-CZ" dirty="0"/>
              <a:t>Osazena čerpadlem teplé vody ,</a:t>
            </a:r>
          </a:p>
          <a:p>
            <a:r>
              <a:rPr lang="cs-CZ" dirty="0"/>
              <a:t>Pr.1000 výška 2000</a:t>
            </a:r>
          </a:p>
          <a:p>
            <a:r>
              <a:rPr lang="cs-CZ" dirty="0"/>
              <a:t>Příkon 7,5kw</a:t>
            </a:r>
          </a:p>
          <a:p>
            <a:endParaRPr lang="cs-CZ" dirty="0"/>
          </a:p>
        </p:txBody>
      </p:sp>
      <p:pic>
        <p:nvPicPr>
          <p:cNvPr id="4098" name="Picture 2" descr="C:\Users\merlin\Desktop\Bezděkov\P8140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4968552" cy="59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90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Nádrž na studenou vodu s chladícím agregátem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Kulatá nádoba nebo hranatá nádoba s izolací a měděným chladícím hadem</a:t>
            </a:r>
          </a:p>
          <a:p>
            <a:r>
              <a:rPr lang="cs-CZ" dirty="0"/>
              <a:t>Chladící agregát  JM64 výrobce JEM </a:t>
            </a:r>
            <a:r>
              <a:rPr lang="cs-CZ" dirty="0" err="1"/>
              <a:t>Nynburk</a:t>
            </a:r>
            <a:r>
              <a:rPr lang="cs-CZ" dirty="0"/>
              <a:t> </a:t>
            </a:r>
          </a:p>
          <a:p>
            <a:r>
              <a:rPr lang="cs-CZ" dirty="0"/>
              <a:t>Celkový příkon chladící technologie s oběhovým čerpadlem 6k W</a:t>
            </a:r>
          </a:p>
          <a:p>
            <a:r>
              <a:rPr lang="cs-CZ" dirty="0"/>
              <a:t>Řídící jednotka chlazení osazena na každém tanku ovládána na displeji ,řízena přes teplotní čidlo a elektromagnetický ventil</a:t>
            </a:r>
          </a:p>
        </p:txBody>
      </p:sp>
      <p:pic>
        <p:nvPicPr>
          <p:cNvPr id="1026" name="Picture 2" descr="C:\Users\merlin\Desktop\Fotky\foto technologie minipivovaru\P4160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66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Potrubní vedení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Picture 2" descr="C:\Users\merlin\Desktop\Bezděkov\P8140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62" y="1412776"/>
            <a:ext cx="3816425" cy="468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rlin\Desktop\Bezděkov\P81408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280"/>
            <a:ext cx="404336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65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Váha na sudy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-3636912" y="5301208"/>
            <a:ext cx="216025" cy="82495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merlin\Desktop\Bezděkov\P81409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08" y="273050"/>
            <a:ext cx="4389834" cy="585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672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čerpadlo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Mobilní</a:t>
            </a:r>
            <a:r>
              <a:rPr lang="en-US" dirty="0"/>
              <a:t> </a:t>
            </a:r>
            <a:r>
              <a:rPr lang="cs-CZ" dirty="0" smtClean="0"/>
              <a:t> </a:t>
            </a:r>
            <a:r>
              <a:rPr lang="en-US" dirty="0" err="1" smtClean="0"/>
              <a:t>čerpadlo-dodavatel</a:t>
            </a:r>
            <a:r>
              <a:rPr lang="en-US" dirty="0" smtClean="0"/>
              <a:t> </a:t>
            </a:r>
            <a:r>
              <a:rPr lang="en-US" dirty="0" err="1"/>
              <a:t>Lukrom</a:t>
            </a:r>
            <a:r>
              <a:rPr lang="en-US" dirty="0"/>
              <a:t> </a:t>
            </a:r>
          </a:p>
          <a:p>
            <a:r>
              <a:rPr lang="en-US" dirty="0" err="1"/>
              <a:t>Typ</a:t>
            </a:r>
            <a:r>
              <a:rPr lang="en-US" dirty="0"/>
              <a:t> UP3-003</a:t>
            </a:r>
          </a:p>
          <a:p>
            <a:endParaRPr lang="cs-CZ" dirty="0"/>
          </a:p>
        </p:txBody>
      </p:sp>
      <p:pic>
        <p:nvPicPr>
          <p:cNvPr id="4098" name="Picture 2" descr="C:\Users\merlin\Desktop\Bezděkov\P81409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926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Myčka sudů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Myčka sudů pro mytí sudů o obsahu 15 až 50l</a:t>
            </a:r>
          </a:p>
          <a:p>
            <a:r>
              <a:rPr lang="cs-CZ" dirty="0"/>
              <a:t>V celo nerezovém provedení , výkonem 7 až 10sudů za hodinu při ručním  vkládání a odebírání sudů</a:t>
            </a:r>
          </a:p>
          <a:p>
            <a:r>
              <a:rPr lang="cs-CZ" dirty="0"/>
              <a:t>Celkový příkon 2,2kW</a:t>
            </a:r>
          </a:p>
          <a:p>
            <a:endParaRPr lang="cs-CZ" dirty="0"/>
          </a:p>
        </p:txBody>
      </p:sp>
      <p:pic>
        <p:nvPicPr>
          <p:cNvPr id="5122" name="Picture 2" descr="C:\Users\merlin\Desktop\Bezděkov\P8140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5040560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83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Nářadí pro varnu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7624" y="1628799"/>
            <a:ext cx="3008313" cy="360040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147" name="Picture 3" descr="C:\Users\merlin\Desktop\Fotky\foto technologie minipivovaru\P5150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84784"/>
            <a:ext cx="41868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merlin\Desktop\Fotky\foto technologie minipivovaru\P5150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4784"/>
            <a:ext cx="388843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8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2413338"/>
            <a:ext cx="5598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 </a:t>
            </a:r>
          </a:p>
          <a:p>
            <a:r>
              <a:rPr lang="cs-CZ" b="1" dirty="0"/>
              <a:t>Sklad sladu a šrotovník</a:t>
            </a:r>
            <a:endParaRPr lang="cs-CZ" dirty="0"/>
          </a:p>
          <a:p>
            <a:r>
              <a:rPr lang="cs-CZ" dirty="0"/>
              <a:t>V této místnosti se ukládá nakoupená surovina ,která se ne šrotovníku nadrtí na potřebnou hrubost pro  vaření piva. Před každým varným procesem se na váze odváží potřebné množství surovin</a:t>
            </a:r>
          </a:p>
        </p:txBody>
      </p:sp>
    </p:spTree>
    <p:extLst>
      <p:ext uri="{BB962C8B-B14F-4D97-AF65-F5344CB8AC3E}">
        <p14:creationId xmlns:p14="http://schemas.microsoft.com/office/powerpoint/2010/main" val="1899450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Kompresor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60032" y="1412776"/>
            <a:ext cx="3826768" cy="4713387"/>
          </a:xfrm>
        </p:spPr>
        <p:txBody>
          <a:bodyPr>
            <a:normAutofit/>
          </a:bodyPr>
          <a:lstStyle/>
          <a:p>
            <a:r>
              <a:rPr lang="cs-CZ" dirty="0" smtClean="0"/>
              <a:t>Kompresor-dodavatel T-servis kompresory s.r.o.</a:t>
            </a:r>
          </a:p>
          <a:p>
            <a:pPr marL="0" indent="0">
              <a:buNone/>
            </a:pPr>
            <a:r>
              <a:rPr lang="cs-CZ" dirty="0" smtClean="0"/>
              <a:t> kompresorC330-50</a:t>
            </a:r>
          </a:p>
          <a:p>
            <a:pPr marL="0" indent="0">
              <a:buNone/>
            </a:pPr>
            <a:r>
              <a:rPr lang="cs-CZ" dirty="0" smtClean="0"/>
              <a:t>Filtr vzduchu FO2-B-PP</a:t>
            </a:r>
          </a:p>
          <a:p>
            <a:pPr marL="0" indent="0">
              <a:buNone/>
            </a:pPr>
            <a:r>
              <a:rPr lang="cs-CZ" dirty="0" smtClean="0"/>
              <a:t>Hlučnost 79,6 dB</a:t>
            </a:r>
          </a:p>
          <a:p>
            <a:endParaRPr lang="cs-CZ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970784" cy="456937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122" name="Picture 2" descr="C:\Users\merlin\Desktop\PA260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4" y="1556792"/>
            <a:ext cx="404795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5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908720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/>
              <a:t>Vybavení nádob: </a:t>
            </a:r>
            <a:endParaRPr lang="cs-CZ" dirty="0"/>
          </a:p>
          <a:p>
            <a:pPr lvl="0"/>
            <a:r>
              <a:rPr lang="cs-CZ" dirty="0"/>
              <a:t>pohon kypřících míchadel  je ve víku </a:t>
            </a:r>
          </a:p>
          <a:p>
            <a:pPr lvl="0"/>
            <a:r>
              <a:rPr lang="cs-CZ" dirty="0"/>
              <a:t>regulace otáček řízen FM</a:t>
            </a:r>
          </a:p>
          <a:p>
            <a:pPr lvl="0"/>
            <a:r>
              <a:rPr lang="cs-CZ" dirty="0"/>
              <a:t>boční výhoz mláta</a:t>
            </a:r>
          </a:p>
          <a:p>
            <a:pPr lvl="0"/>
            <a:r>
              <a:rPr lang="cs-CZ" dirty="0"/>
              <a:t>teploměr</a:t>
            </a:r>
          </a:p>
          <a:p>
            <a:pPr lvl="0"/>
            <a:r>
              <a:rPr lang="cs-CZ" dirty="0"/>
              <a:t>izolace válcového pláště</a:t>
            </a:r>
          </a:p>
          <a:p>
            <a:pPr lvl="0"/>
            <a:r>
              <a:rPr lang="cs-CZ" dirty="0"/>
              <a:t>parník </a:t>
            </a:r>
          </a:p>
          <a:p>
            <a:pPr lvl="0"/>
            <a:r>
              <a:rPr lang="cs-CZ" dirty="0"/>
              <a:t>výklopná dvířka v pokrývce</a:t>
            </a:r>
          </a:p>
          <a:p>
            <a:pPr lvl="0"/>
            <a:r>
              <a:rPr lang="cs-CZ" dirty="0"/>
              <a:t>čerpadla</a:t>
            </a:r>
          </a:p>
          <a:p>
            <a:r>
              <a:rPr lang="cs-CZ" dirty="0"/>
              <a:t> </a:t>
            </a:r>
          </a:p>
          <a:p>
            <a:r>
              <a:rPr lang="cs-CZ" b="1" dirty="0"/>
              <a:t>Chlazení mladiny</a:t>
            </a:r>
            <a:endParaRPr lang="cs-CZ" dirty="0"/>
          </a:p>
          <a:p>
            <a:r>
              <a:rPr lang="cs-CZ" dirty="0"/>
              <a:t>Chlazení mladiny je zajišťováno dvoustupňovým deskovým chladičem ve kterém se mladina zchladí na zákvasnou teplotu 6 stupňů C</a:t>
            </a:r>
          </a:p>
          <a:p>
            <a:r>
              <a:rPr lang="cs-CZ" dirty="0"/>
              <a:t>V provedení z chromniklové oceli k ochlazení mladiny z +96 na +6</a:t>
            </a:r>
            <a:r>
              <a:rPr lang="cs-CZ" baseline="30000" dirty="0"/>
              <a:t>o</a:t>
            </a:r>
            <a:r>
              <a:rPr lang="cs-CZ" dirty="0"/>
              <a:t>C</a:t>
            </a:r>
          </a:p>
          <a:p>
            <a:r>
              <a:rPr lang="cs-CZ" dirty="0"/>
              <a:t>Chladící medium: 	ledová voda     - vstupní teplota +1</a:t>
            </a:r>
            <a:r>
              <a:rPr lang="cs-CZ" baseline="30000" dirty="0"/>
              <a:t>o</a:t>
            </a:r>
            <a:r>
              <a:rPr lang="cs-CZ" dirty="0"/>
              <a:t>C</a:t>
            </a:r>
          </a:p>
          <a:p>
            <a:r>
              <a:rPr lang="cs-CZ" dirty="0"/>
              <a:t>			   	             - výstupní teplota +5</a:t>
            </a:r>
            <a:r>
              <a:rPr lang="cs-CZ" baseline="30000" dirty="0"/>
              <a:t>o</a:t>
            </a:r>
            <a:r>
              <a:rPr lang="cs-CZ" dirty="0"/>
              <a:t>C</a:t>
            </a:r>
          </a:p>
          <a:p>
            <a:r>
              <a:rPr lang="cs-CZ" dirty="0"/>
              <a:t>Maximální provozní přetlak:	0,6 </a:t>
            </a:r>
            <a:r>
              <a:rPr lang="cs-CZ" dirty="0" err="1"/>
              <a:t>MPa</a:t>
            </a:r>
            <a:endParaRPr lang="cs-CZ" dirty="0"/>
          </a:p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705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908720"/>
            <a:ext cx="62646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KVASNÝ TANK-SPILKA</a:t>
            </a:r>
            <a:endParaRPr lang="cs-CZ" dirty="0"/>
          </a:p>
          <a:p>
            <a:r>
              <a:rPr lang="cs-CZ" dirty="0"/>
              <a:t>Zde dochází k hlavnímu kvašení při kterém dochází pomocí pivovarských kvasnic k přeměně zkvasitelných cukrů na etanol za vzniku CO2 a uvolňování </a:t>
            </a:r>
            <a:r>
              <a:rPr lang="cs-CZ" dirty="0" err="1"/>
              <a:t>tepla.Proto</a:t>
            </a:r>
            <a:r>
              <a:rPr lang="cs-CZ" dirty="0"/>
              <a:t> je nádoba opatřena chlazením aby nedocházelo ke vzniku vedlejších metabolitů.</a:t>
            </a:r>
          </a:p>
          <a:p>
            <a:r>
              <a:rPr lang="cs-CZ" dirty="0"/>
              <a:t>Pivo  zde leží  přibližně 7 až 10dní podle stupňovitosti piva a nastavené teploty</a:t>
            </a:r>
          </a:p>
          <a:p>
            <a:r>
              <a:rPr lang="cs-CZ" dirty="0"/>
              <a:t>Stojatá  celo-nerezová nádoba na nohách, s duplikátním pláštěm pro chlazení  izolovaná , vnitřní i vnější povrch broušen.</a:t>
            </a:r>
          </a:p>
          <a:p>
            <a:r>
              <a:rPr lang="cs-CZ" dirty="0"/>
              <a:t>                               </a:t>
            </a:r>
          </a:p>
          <a:p>
            <a:r>
              <a:rPr lang="cs-CZ" u="sng" dirty="0"/>
              <a:t>Příslušenství kvasných tanků:</a:t>
            </a:r>
            <a:endParaRPr lang="cs-CZ" b="1" i="1" dirty="0"/>
          </a:p>
          <a:p>
            <a:r>
              <a:rPr lang="cs-CZ" dirty="0"/>
              <a:t>- vzduchová a sanitační armatura</a:t>
            </a:r>
          </a:p>
          <a:p>
            <a:r>
              <a:rPr lang="cs-CZ" dirty="0"/>
              <a:t>- mycí hlavice</a:t>
            </a:r>
          </a:p>
          <a:p>
            <a:r>
              <a:rPr lang="cs-CZ" dirty="0"/>
              <a:t>- jímka pro čidlo PT 100</a:t>
            </a:r>
          </a:p>
          <a:p>
            <a:r>
              <a:rPr lang="cs-CZ" dirty="0"/>
              <a:t>- teplotní čidlo PT 100</a:t>
            </a:r>
          </a:p>
          <a:p>
            <a:r>
              <a:rPr lang="cs-CZ" dirty="0"/>
              <a:t>- automatická jednotka na řízení kvasných teplot 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9824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120316"/>
            <a:ext cx="810039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 </a:t>
            </a:r>
          </a:p>
          <a:p>
            <a:r>
              <a:rPr lang="cs-CZ" b="1" dirty="0"/>
              <a:t>Zrací tank</a:t>
            </a:r>
            <a:endParaRPr lang="cs-CZ" dirty="0"/>
          </a:p>
          <a:p>
            <a:r>
              <a:rPr lang="cs-CZ" dirty="0"/>
              <a:t>Po skončení kvasného procesu  se pivo přepustí do zracích </a:t>
            </a:r>
            <a:r>
              <a:rPr lang="cs-CZ" dirty="0" err="1"/>
              <a:t>tanků.Zde</a:t>
            </a:r>
            <a:r>
              <a:rPr lang="cs-CZ" dirty="0"/>
              <a:t> dochází k </a:t>
            </a:r>
            <a:r>
              <a:rPr lang="cs-CZ" dirty="0" err="1"/>
              <a:t>dokvašení-zrání</a:t>
            </a:r>
            <a:r>
              <a:rPr lang="cs-CZ" dirty="0"/>
              <a:t> minimálně 3 týdny  záleží na stupňovitosti piva při teplotě 4 stupňů</a:t>
            </a:r>
          </a:p>
          <a:p>
            <a:r>
              <a:rPr lang="cs-CZ" dirty="0"/>
              <a:t>Po uplynutí zrací doby může být pivo čepováno nebo stáčeno do sudů.</a:t>
            </a:r>
          </a:p>
          <a:p>
            <a:r>
              <a:rPr lang="cs-CZ" dirty="0"/>
              <a:t>Válcová celo-nerezová nádoba na nohách ,s pláštěm  pro chlazení a izolací ,vnitřní  povrch broušen.</a:t>
            </a:r>
          </a:p>
          <a:p>
            <a:r>
              <a:rPr lang="cs-CZ" dirty="0"/>
              <a:t>       </a:t>
            </a:r>
          </a:p>
          <a:p>
            <a:r>
              <a:rPr lang="cs-CZ" dirty="0"/>
              <a:t>Maximální  pracovní přetlak uvnitř tanku:	 		0,15 </a:t>
            </a:r>
            <a:r>
              <a:rPr lang="cs-CZ" dirty="0" err="1"/>
              <a:t>MPa</a:t>
            </a:r>
            <a:r>
              <a:rPr lang="cs-CZ" dirty="0"/>
              <a:t> </a:t>
            </a:r>
          </a:p>
          <a:p>
            <a:r>
              <a:rPr lang="cs-CZ" dirty="0"/>
              <a:t>Maximální  pracovní přetlak uvnitř duplikátního pláště: 	0,30 </a:t>
            </a:r>
            <a:r>
              <a:rPr lang="cs-CZ" dirty="0" err="1"/>
              <a:t>MPa</a:t>
            </a:r>
            <a:endParaRPr lang="cs-CZ" dirty="0"/>
          </a:p>
          <a:p>
            <a:r>
              <a:rPr lang="cs-CZ" dirty="0"/>
              <a:t>	</a:t>
            </a:r>
          </a:p>
          <a:p>
            <a:r>
              <a:rPr lang="cs-CZ" u="sng" dirty="0"/>
              <a:t>Příslušenství ležáckých tanků:</a:t>
            </a:r>
            <a:endParaRPr lang="cs-CZ" b="1" i="1" dirty="0"/>
          </a:p>
          <a:p>
            <a:r>
              <a:rPr lang="cs-CZ" dirty="0"/>
              <a:t>- průlez </a:t>
            </a:r>
          </a:p>
          <a:p>
            <a:r>
              <a:rPr lang="cs-CZ" dirty="0"/>
              <a:t>- podtlakový ventil</a:t>
            </a:r>
          </a:p>
          <a:p>
            <a:r>
              <a:rPr lang="cs-CZ" dirty="0"/>
              <a:t>- pojistný ventil</a:t>
            </a:r>
          </a:p>
          <a:p>
            <a:r>
              <a:rPr lang="cs-CZ" dirty="0"/>
              <a:t>- hradící armatura</a:t>
            </a:r>
          </a:p>
          <a:p>
            <a:r>
              <a:rPr lang="cs-CZ" dirty="0"/>
              <a:t>- vzduchová a sanitační armatura</a:t>
            </a:r>
          </a:p>
          <a:p>
            <a:r>
              <a:rPr lang="cs-CZ" dirty="0"/>
              <a:t>- mycí hlavice</a:t>
            </a:r>
          </a:p>
          <a:p>
            <a:r>
              <a:rPr lang="cs-CZ" dirty="0"/>
              <a:t>- vzorkovací kohout</a:t>
            </a:r>
          </a:p>
          <a:p>
            <a:r>
              <a:rPr lang="cs-CZ" dirty="0"/>
              <a:t>- jímka pro čidlo PT 100</a:t>
            </a:r>
          </a:p>
          <a:p>
            <a:r>
              <a:rPr lang="cs-CZ" dirty="0"/>
              <a:t>- teplotní čidlo PT 100</a:t>
            </a:r>
          </a:p>
          <a:p>
            <a:r>
              <a:rPr lang="cs-CZ" dirty="0"/>
              <a:t>- nohy</a:t>
            </a:r>
          </a:p>
          <a:p>
            <a:r>
              <a:rPr lang="cs-CZ" dirty="0"/>
              <a:t>- stavěcí šrouby</a:t>
            </a:r>
          </a:p>
          <a:p>
            <a:r>
              <a:rPr lang="cs-CZ" dirty="0"/>
              <a:t>- automatická jednotka ne řízení kvasných teplot</a:t>
            </a:r>
          </a:p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6563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3608" y="692696"/>
            <a:ext cx="66247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 </a:t>
            </a:r>
          </a:p>
          <a:p>
            <a:r>
              <a:rPr lang="cs-CZ" b="1" dirty="0"/>
              <a:t>Teplovodní hospodářství</a:t>
            </a:r>
            <a:endParaRPr lang="cs-CZ" dirty="0"/>
          </a:p>
          <a:p>
            <a:r>
              <a:rPr lang="cs-CZ" dirty="0"/>
              <a:t>Vzhledem k přebytku oteplené vody z chlazení mladiny je zařízení vybaveno akumulační nádrží na tuto vodu o objemu odpovídajícímu velikosti várky a systému chlazení mladiny. Zásobní nádrž je vybavena elektrickým topným tělesem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Sanitační stanice </a:t>
            </a:r>
            <a:endParaRPr lang="cs-CZ" dirty="0"/>
          </a:p>
          <a:p>
            <a:r>
              <a:rPr lang="cs-CZ" dirty="0"/>
              <a:t>Zajišťuje hygienu varného postupu, tanků a ostatních nádob. Dvě stojaté é  celo-nerezové nádoby opatřeny topnými systémy ,kde dochází k přípravě  a zpětnému uložení sanitačního roztoku k opětovnému čištění veškerého zařízení  .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/>
              <a:t>Vzduchový kompresor</a:t>
            </a:r>
            <a:endParaRPr lang="cs-CZ" dirty="0"/>
          </a:p>
          <a:p>
            <a:r>
              <a:rPr lang="cs-CZ" dirty="0"/>
              <a:t>vzduchová stanice pro přípravu tlakového vzduchu s filtrem.</a:t>
            </a:r>
          </a:p>
        </p:txBody>
      </p:sp>
    </p:spTree>
    <p:extLst>
      <p:ext uri="{BB962C8B-B14F-4D97-AF65-F5344CB8AC3E}">
        <p14:creationId xmlns:p14="http://schemas.microsoft.com/office/powerpoint/2010/main" val="146950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59632" y="908720"/>
            <a:ext cx="69847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 </a:t>
            </a:r>
          </a:p>
          <a:p>
            <a:r>
              <a:rPr lang="cs-CZ" b="1" dirty="0"/>
              <a:t>Výrobník studené vody</a:t>
            </a:r>
            <a:endParaRPr lang="cs-CZ" b="1" u="sng" dirty="0"/>
          </a:p>
          <a:p>
            <a:r>
              <a:rPr lang="cs-CZ" dirty="0"/>
              <a:t>na výrobu  ledové vody pro chlazení mladiny a chlazení duplikátorů tanků Skládá se z izolované akumulační nádrže, kondenzační chladící jednotky, výparníku, dvou oběhových čerpadel, potrubního propojení včetně uzavíracích a regulačních armatur, elektrického rozvaděče a kabelového propojení. Chladící jednotka je kompletně smontována a umístěna na pevném rámu. </a:t>
            </a:r>
            <a:endParaRPr lang="cs-CZ" b="1" u="sng" dirty="0"/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Automatická řídící jednotka</a:t>
            </a:r>
            <a:endParaRPr lang="cs-CZ" dirty="0"/>
          </a:p>
          <a:p>
            <a:r>
              <a:rPr lang="cs-CZ" dirty="0"/>
              <a:t>Každý tank je vybaven teplotním čidlem a na přívodu chladiva do chladícího duplikátoru na cylindrické části je instalován elektro-ventil. Na centrálním řídícím panelu lze sledovat skutečnou teplotu v každém tanku a nastavit teplotu požadovanou podle průběhu technologického procesu kvašení a dozrávání piva, která je automaticky udržována, pokud se daná hodnota nezmění. Automatická funkce je zálohována ručním ovládáním.</a:t>
            </a:r>
          </a:p>
          <a:p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1322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1028343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 </a:t>
            </a:r>
          </a:p>
          <a:p>
            <a:r>
              <a:rPr lang="cs-CZ" b="1" dirty="0"/>
              <a:t>potrubní rozvody</a:t>
            </a:r>
            <a:endParaRPr lang="cs-CZ" dirty="0"/>
          </a:p>
          <a:p>
            <a:r>
              <a:rPr lang="cs-CZ" dirty="0"/>
              <a:t>Tento provozní soubor sestává z potřebných potrubí pro propojení jednotlivých provozních souborů, včetně armatur. V nabídce se počítá s průměrnou spotřebou materiálu při standardním propojení.</a:t>
            </a:r>
          </a:p>
          <a:p>
            <a:r>
              <a:rPr lang="cs-CZ" dirty="0"/>
              <a:t> </a:t>
            </a:r>
          </a:p>
          <a:p>
            <a:r>
              <a:rPr lang="cs-CZ" b="1" dirty="0"/>
              <a:t>Myčka sudů a ruční plnička</a:t>
            </a:r>
            <a:endParaRPr lang="cs-CZ" dirty="0"/>
          </a:p>
          <a:p>
            <a:r>
              <a:rPr lang="cs-CZ" dirty="0"/>
              <a:t>Po ukončení zracího procesu ve zracích tancích je pivo připraveno k stáčení do sudů. Před každým naplněním musí dojít k vnitřnímu vymytí sudu které se provádí pomocí automatické myčky sudů, kde je sanitační roztok, oplach vodou .Po vymytí se sud naplní pomocí ruční plničky přímo ze zracího tanku.</a:t>
            </a:r>
          </a:p>
          <a:p>
            <a:r>
              <a:rPr lang="cs-CZ" b="1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9659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686</Words>
  <Application>Microsoft Office PowerPoint</Application>
  <PresentationFormat>Předvádění na obrazovce (4:3)</PresentationFormat>
  <Paragraphs>177</Paragraphs>
  <Slides>30</Slides>
  <Notes>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2" baseType="lpstr">
      <vt:lpstr>Motiv systému Office</vt:lpstr>
      <vt:lpstr>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Varna otop elektrika</vt:lpstr>
      <vt:lpstr>Varna otop plyn</vt:lpstr>
      <vt:lpstr>Varna elektrická</vt:lpstr>
      <vt:lpstr>Scezovací síto</vt:lpstr>
      <vt:lpstr>Vířivá káď</vt:lpstr>
      <vt:lpstr>Deskový chladič</vt:lpstr>
      <vt:lpstr>spilka</vt:lpstr>
      <vt:lpstr>Zrací tank</vt:lpstr>
      <vt:lpstr>CIP stanice</vt:lpstr>
      <vt:lpstr>šrotovník</vt:lpstr>
      <vt:lpstr>Nádoba na teplo vodu</vt:lpstr>
      <vt:lpstr>Nádrž na studenou vodu s chladícím agregátem</vt:lpstr>
      <vt:lpstr>Potrubní vedení</vt:lpstr>
      <vt:lpstr>Váha na sudy</vt:lpstr>
      <vt:lpstr>Mobilní čerpadlo</vt:lpstr>
      <vt:lpstr>Myčka sudů</vt:lpstr>
      <vt:lpstr>Nářadí pro varnu</vt:lpstr>
      <vt:lpstr>Kompresor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merlin</dc:creator>
  <cp:lastModifiedBy>merlin</cp:lastModifiedBy>
  <cp:revision>31</cp:revision>
  <cp:lastPrinted>2014-08-19T09:30:12Z</cp:lastPrinted>
  <dcterms:created xsi:type="dcterms:W3CDTF">2014-08-04T17:38:30Z</dcterms:created>
  <dcterms:modified xsi:type="dcterms:W3CDTF">2014-09-03T16:31:56Z</dcterms:modified>
</cp:coreProperties>
</file>